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rbanist Medium"/>
      <p:regular r:id="rId17"/>
      <p:bold r:id="rId18"/>
      <p:italic r:id="rId19"/>
      <p:boldItalic r:id="rId20"/>
    </p:embeddedFont>
    <p:embeddedFont>
      <p:font typeface="Urbanist SemiBold"/>
      <p:regular r:id="rId21"/>
      <p:bold r:id="rId22"/>
      <p:italic r:id="rId23"/>
      <p:boldItalic r:id="rId24"/>
    </p:embeddedFont>
    <p:embeddedFont>
      <p:font typeface="Urbanis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boldItalic.fntdata"/><Relationship Id="rId22" Type="http://schemas.openxmlformats.org/officeDocument/2006/relationships/font" Target="fonts/UrbanistSemiBold-bold.fntdata"/><Relationship Id="rId21" Type="http://schemas.openxmlformats.org/officeDocument/2006/relationships/font" Target="fonts/UrbanistSemiBold-regular.fntdata"/><Relationship Id="rId24" Type="http://schemas.openxmlformats.org/officeDocument/2006/relationships/font" Target="fonts/UrbanistSemiBold-boldItalic.fntdata"/><Relationship Id="rId23" Type="http://schemas.openxmlformats.org/officeDocument/2006/relationships/font" Target="fonts/Urbanis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bold.fntdata"/><Relationship Id="rId25" Type="http://schemas.openxmlformats.org/officeDocument/2006/relationships/font" Target="fonts/Urbanist-regular.fntdata"/><Relationship Id="rId28" Type="http://schemas.openxmlformats.org/officeDocument/2006/relationships/font" Target="fonts/Urbanist-boldItalic.fntdata"/><Relationship Id="rId27" Type="http://schemas.openxmlformats.org/officeDocument/2006/relationships/font" Target="fonts/Urbanis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Medium-regular.fntdata"/><Relationship Id="rId16" Type="http://schemas.openxmlformats.org/officeDocument/2006/relationships/slide" Target="slides/slide11.xml"/><Relationship Id="rId19" Type="http://schemas.openxmlformats.org/officeDocument/2006/relationships/font" Target="fonts/UrbanistMedium-italic.fntdata"/><Relationship Id="rId18" Type="http://schemas.openxmlformats.org/officeDocument/2006/relationships/font" Target="fonts/Urbanis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901385c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901385c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901385c69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6901385c69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901385c6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901385c6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901385c6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901385c6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901385c6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6901385c6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901385c6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6901385c6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901385c6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901385c6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901385c6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6901385c6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901385c69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6901385c69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6901385c6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6901385c6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901385c6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6901385c6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dXmMmoSPBbaNiQ0XipVezro00CyYRBI/view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8-IM1g7nA2Phiz0XbqMmT9jVBj0JrDzT/view" TargetMode="External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gP_33_2L1_dT2yeKInbTd3wlCPoKh-5/view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aZYyMpgSvAWiJ_JkTKZvWVRCq7WNF7vp/view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yUKBLazo8_KwibIdMVUnWPO7Vj3FRlp/view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X5iVFm0wiUrE84-NMynNr7yhRLDrYN-x/view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8odCu53PSwvzBoRc4kfM30Zc46788b19/view" TargetMode="External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IpdTZZbES9rkUHnKoITHo-4smu0pT__h/view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r6_ePMI12kjDYpDVW8MdyKCovgbJjdcb/view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3ZuLMyNPXrXS4q2vdjs8VS59egiWqSuB/view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39" name="Google Shape;439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40" name="Google Shape;440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1" name="Google Shape;441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3" name="Google Shape;443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V Mobile </a:t>
            </a:r>
            <a:r>
              <a:rPr lang="en">
                <a:solidFill>
                  <a:schemeClr val="lt1"/>
                </a:solidFill>
              </a:rPr>
              <a:t> Presentation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41"/>
          <p:cNvSpPr txBox="1"/>
          <p:nvPr>
            <p:ph idx="1" type="subTitle"/>
          </p:nvPr>
        </p:nvSpPr>
        <p:spPr>
          <a:xfrm>
            <a:off x="228600" y="1738950"/>
            <a:ext cx="4402800" cy="45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From Data to Decisions: Optimizing V Mobile's Free Minutes Campaign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5" name="Google Shape;445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Eddie Mjiyakho</a:t>
            </a:r>
            <a:endParaRPr/>
          </a:p>
        </p:txBody>
      </p:sp>
      <p:sp>
        <p:nvSpPr>
          <p:cNvPr id="446" name="Google Shape;446;p41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pic>
        <p:nvPicPr>
          <p:cNvPr id="448" name="Google Shape;448;p41" title="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59350"/>
            <a:ext cx="778450" cy="7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type="title"/>
          </p:nvPr>
        </p:nvSpPr>
        <p:spPr>
          <a:xfrm>
            <a:off x="6241850" y="1446600"/>
            <a:ext cx="2491500" cy="11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>
                <a:solidFill>
                  <a:schemeClr val="lt1"/>
                </a:solidFill>
              </a:rPr>
              <a:t>Please use </a:t>
            </a:r>
            <a:r>
              <a:rPr lang="en" sz="1900">
                <a:solidFill>
                  <a:schemeClr val="lt1"/>
                </a:solidFill>
              </a:rPr>
              <a:t>playback</a:t>
            </a:r>
            <a:r>
              <a:rPr lang="en" sz="1900">
                <a:solidFill>
                  <a:schemeClr val="lt1"/>
                </a:solidFill>
              </a:rPr>
              <a:t> speed of 1.25 for every audio.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ugged brown and white texture, like hundreds of tiny threads." id="594" name="Google Shape;594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595" name="Google Shape;595;p50"/>
          <p:cNvSpPr txBox="1"/>
          <p:nvPr>
            <p:ph idx="3" type="title"/>
          </p:nvPr>
        </p:nvSpPr>
        <p:spPr>
          <a:xfrm>
            <a:off x="4591800" y="7384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Path Forward</a:t>
            </a:r>
            <a:endParaRPr/>
          </a:p>
        </p:txBody>
      </p:sp>
      <p:sp>
        <p:nvSpPr>
          <p:cNvPr id="596" name="Google Shape;596;p50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97" name="Google Shape;597;p50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98" name="Google Shape;598;p50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pic>
        <p:nvPicPr>
          <p:cNvPr id="599" name="Google Shape;599;p50" title="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326" y="3012125"/>
            <a:ext cx="651350" cy="6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05" name="Google Shape;605;p5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06" name="Google Shape;606;p51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51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080700" y="2888275"/>
            <a:ext cx="2835000" cy="6399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9" name="Google Shape;609;p51"/>
          <p:cNvSpPr txBox="1"/>
          <p:nvPr/>
        </p:nvSpPr>
        <p:spPr>
          <a:xfrm>
            <a:off x="6309300" y="3096325"/>
            <a:ext cx="2599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Ready for what’s next?</a:t>
            </a: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sz="1800">
              <a:solidFill>
                <a:schemeClr val="accent3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0" name="Google Shape;610;p5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11" name="Google Shape;611;p51" title="10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76" y="2386225"/>
            <a:ext cx="655225" cy="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60" name="Google Shape;460;p42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61" name="Google Shape;46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2" name="Google Shape;46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3" name="Google Shape;46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5" name="Google Shape;465;p42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466" name="Google Shape;46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7" name="Google Shape;46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8" name="Google Shape;46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0" name="Google Shape;470;p42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471" name="Google Shape;47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2" name="Google Shape;47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3" name="Google Shape;47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5" name="Google Shape;475;p42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476" name="Google Shape;47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7" name="Google Shape;47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8" name="Google Shape;47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0" name="Google Shape;480;p42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481" name="Google Shape;48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2" name="Google Shape;48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3" name="Google Shape;48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5" name="Google Shape;485;p42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486" name="Google Shape;48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7" name="Google Shape;48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8" name="Google Shape;48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0" name="Google Shape;490;p4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491" name="Google Shape;491;p4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492" name="Google Shape;492;p4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93" name="Google Shape;493;p42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94" name="Google Shape;494;p42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5" name="Google Shape;495;p42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96" name="Google Shape;496;p42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97" name="Google Shape;497;p42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98" name="Google Shape;498;p42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9" name="Google Shape;499;p42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0" name="Google Shape;500;p42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The Problem I Solved</a:t>
            </a:r>
            <a:endParaRPr/>
          </a:p>
        </p:txBody>
      </p:sp>
      <p:sp>
        <p:nvSpPr>
          <p:cNvPr id="501" name="Google Shape;501;p42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My Preparation Steps title</a:t>
            </a:r>
            <a:endParaRPr/>
          </a:p>
        </p:txBody>
      </p:sp>
      <p:sp>
        <p:nvSpPr>
          <p:cNvPr id="502" name="Google Shape;502;p42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My Analysis Process</a:t>
            </a:r>
            <a:endParaRPr/>
          </a:p>
        </p:txBody>
      </p:sp>
      <p:sp>
        <p:nvSpPr>
          <p:cNvPr id="503" name="Google Shape;503;p42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Findings</a:t>
            </a:r>
            <a:endParaRPr/>
          </a:p>
        </p:txBody>
      </p:sp>
      <p:sp>
        <p:nvSpPr>
          <p:cNvPr id="504" name="Google Shape;504;p42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Insights &amp; My Recommendations</a:t>
            </a:r>
            <a:endParaRPr/>
          </a:p>
        </p:txBody>
      </p:sp>
      <p:sp>
        <p:nvSpPr>
          <p:cNvPr id="505" name="Google Shape;505;p42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Next Steps &amp; Thank You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>
            <p:ph type="title"/>
          </p:nvPr>
        </p:nvSpPr>
        <p:spPr>
          <a:xfrm>
            <a:off x="228600" y="234750"/>
            <a:ext cx="3904500" cy="1871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data exist &amp; what questions I am trying to answer?</a:t>
            </a:r>
            <a:endParaRPr/>
          </a:p>
        </p:txBody>
      </p:sp>
      <p:sp>
        <p:nvSpPr>
          <p:cNvPr id="511" name="Google Shape;511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12" name="Google Shape;512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13" name="Google Shape;513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grpSp>
        <p:nvGrpSpPr>
          <p:cNvPr id="514" name="Google Shape;514;p43"/>
          <p:cNvGrpSpPr/>
          <p:nvPr/>
        </p:nvGrpSpPr>
        <p:grpSpPr>
          <a:xfrm>
            <a:off x="7528950" y="812875"/>
            <a:ext cx="1232400" cy="3573300"/>
            <a:chOff x="7528950" y="812875"/>
            <a:chExt cx="1232400" cy="3573300"/>
          </a:xfrm>
        </p:grpSpPr>
        <p:sp>
          <p:nvSpPr>
            <p:cNvPr id="515" name="Google Shape;515;p43"/>
            <p:cNvSpPr txBox="1"/>
            <p:nvPr/>
          </p:nvSpPr>
          <p:spPr>
            <a:xfrm>
              <a:off x="7528950" y="4048075"/>
              <a:ext cx="1232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rPr>
                <a:t>ROI</a:t>
              </a:r>
              <a:endPara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endParaRPr>
            </a:p>
          </p:txBody>
        </p:sp>
        <p:grpSp>
          <p:nvGrpSpPr>
            <p:cNvPr id="516" name="Google Shape;516;p43"/>
            <p:cNvGrpSpPr/>
            <p:nvPr/>
          </p:nvGrpSpPr>
          <p:grpSpPr>
            <a:xfrm>
              <a:off x="8146375" y="812875"/>
              <a:ext cx="388500" cy="3121700"/>
              <a:chOff x="8146375" y="812875"/>
              <a:chExt cx="388500" cy="3121700"/>
            </a:xfrm>
          </p:grpSpPr>
          <p:sp>
            <p:nvSpPr>
              <p:cNvPr id="517" name="Google Shape;517;p43"/>
              <p:cNvSpPr txBox="1"/>
              <p:nvPr/>
            </p:nvSpPr>
            <p:spPr>
              <a:xfrm>
                <a:off x="8146375" y="812875"/>
                <a:ext cx="3885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Urbanist SemiBold"/>
                    <a:ea typeface="Urbanist SemiBold"/>
                    <a:cs typeface="Urbanist SemiBold"/>
                    <a:sym typeface="Urbanist SemiBold"/>
                  </a:rPr>
                  <a:t>00%</a:t>
                </a:r>
                <a:endParaRPr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endParaRPr>
              </a:p>
            </p:txBody>
          </p:sp>
          <p:grpSp>
            <p:nvGrpSpPr>
              <p:cNvPr id="518" name="Google Shape;518;p43"/>
              <p:cNvGrpSpPr/>
              <p:nvPr/>
            </p:nvGrpSpPr>
            <p:grpSpPr>
              <a:xfrm>
                <a:off x="8146375" y="1164975"/>
                <a:ext cx="388500" cy="2769600"/>
                <a:chOff x="8146375" y="1164975"/>
                <a:chExt cx="388500" cy="2769600"/>
              </a:xfrm>
            </p:grpSpPr>
            <p:sp>
              <p:nvSpPr>
                <p:cNvPr id="519" name="Google Shape;519;p43"/>
                <p:cNvSpPr/>
                <p:nvPr/>
              </p:nvSpPr>
              <p:spPr>
                <a:xfrm>
                  <a:off x="8146375" y="1164975"/>
                  <a:ext cx="388500" cy="2769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20" name="Google Shape;520;p43"/>
                <p:cNvSpPr txBox="1"/>
                <p:nvPr/>
              </p:nvSpPr>
              <p:spPr>
                <a:xfrm>
                  <a:off x="8146375" y="3596475"/>
                  <a:ext cx="388500" cy="33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Year</a:t>
                  </a:r>
                  <a:endParaRPr sz="8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</p:grpSp>
        </p:grpSp>
        <p:grpSp>
          <p:nvGrpSpPr>
            <p:cNvPr id="521" name="Google Shape;521;p43"/>
            <p:cNvGrpSpPr/>
            <p:nvPr/>
          </p:nvGrpSpPr>
          <p:grpSpPr>
            <a:xfrm>
              <a:off x="7727125" y="2860750"/>
              <a:ext cx="388500" cy="1073825"/>
              <a:chOff x="7727125" y="2860750"/>
              <a:chExt cx="388500" cy="1073825"/>
            </a:xfrm>
          </p:grpSpPr>
          <p:grpSp>
            <p:nvGrpSpPr>
              <p:cNvPr id="522" name="Google Shape;522;p43"/>
              <p:cNvGrpSpPr/>
              <p:nvPr/>
            </p:nvGrpSpPr>
            <p:grpSpPr>
              <a:xfrm>
                <a:off x="7727125" y="3212050"/>
                <a:ext cx="388500" cy="722525"/>
                <a:chOff x="7727125" y="3212050"/>
                <a:chExt cx="388500" cy="722525"/>
              </a:xfrm>
            </p:grpSpPr>
            <p:sp>
              <p:nvSpPr>
                <p:cNvPr id="523" name="Google Shape;523;p43"/>
                <p:cNvSpPr/>
                <p:nvPr/>
              </p:nvSpPr>
              <p:spPr>
                <a:xfrm>
                  <a:off x="7727125" y="3212050"/>
                  <a:ext cx="388500" cy="722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24" name="Google Shape;524;p43"/>
                <p:cNvSpPr txBox="1"/>
                <p:nvPr/>
              </p:nvSpPr>
              <p:spPr>
                <a:xfrm>
                  <a:off x="7727125" y="3596475"/>
                  <a:ext cx="388500" cy="33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Year</a:t>
                  </a:r>
                  <a:endParaRPr sz="8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</p:grpSp>
          <p:sp>
            <p:nvSpPr>
              <p:cNvPr id="525" name="Google Shape;525;p43"/>
              <p:cNvSpPr txBox="1"/>
              <p:nvPr/>
            </p:nvSpPr>
            <p:spPr>
              <a:xfrm>
                <a:off x="7727125" y="2860750"/>
                <a:ext cx="3885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Urbanist SemiBold"/>
                    <a:ea typeface="Urbanist SemiBold"/>
                    <a:cs typeface="Urbanist SemiBold"/>
                    <a:sym typeface="Urbanist SemiBold"/>
                  </a:rPr>
                  <a:t>00%</a:t>
                </a:r>
                <a:endParaRPr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endParaRPr>
              </a:p>
            </p:txBody>
          </p:sp>
        </p:grpSp>
      </p:grpSp>
      <p:pic>
        <p:nvPicPr>
          <p:cNvPr id="526" name="Google Shape;526;p43" title="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350" y="2240400"/>
            <a:ext cx="71675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32" name="Google Shape;532;p4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33" name="Google Shape;533;p4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34" name="Google Shape;534;p44"/>
          <p:cNvSpPr txBox="1"/>
          <p:nvPr>
            <p:ph idx="14" type="body"/>
          </p:nvPr>
        </p:nvSpPr>
        <p:spPr>
          <a:xfrm>
            <a:off x="320625" y="317475"/>
            <a:ext cx="8076900" cy="1131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Data Sources &amp; My Preparation Steps title: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Building the Foundation: A Single Source of Truth.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grpSp>
        <p:nvGrpSpPr>
          <p:cNvPr id="535" name="Google Shape;535;p44"/>
          <p:cNvGrpSpPr/>
          <p:nvPr/>
        </p:nvGrpSpPr>
        <p:grpSpPr>
          <a:xfrm>
            <a:off x="5677125" y="950000"/>
            <a:ext cx="2595900" cy="3047725"/>
            <a:chOff x="4618950" y="1338450"/>
            <a:chExt cx="2595900" cy="3047725"/>
          </a:xfrm>
        </p:grpSpPr>
        <p:grpSp>
          <p:nvGrpSpPr>
            <p:cNvPr id="536" name="Google Shape;536;p44"/>
            <p:cNvGrpSpPr/>
            <p:nvPr/>
          </p:nvGrpSpPr>
          <p:grpSpPr>
            <a:xfrm>
              <a:off x="4618950" y="1338450"/>
              <a:ext cx="2595900" cy="2595995"/>
              <a:chOff x="4618950" y="1338450"/>
              <a:chExt cx="2595900" cy="2595995"/>
            </a:xfrm>
          </p:grpSpPr>
          <p:grpSp>
            <p:nvGrpSpPr>
              <p:cNvPr id="537" name="Google Shape;537;p44"/>
              <p:cNvGrpSpPr/>
              <p:nvPr/>
            </p:nvGrpSpPr>
            <p:grpSpPr>
              <a:xfrm>
                <a:off x="4618950" y="1338450"/>
                <a:ext cx="2595900" cy="2595900"/>
                <a:chOff x="4618950" y="1338450"/>
                <a:chExt cx="2595900" cy="2595900"/>
              </a:xfrm>
            </p:grpSpPr>
            <p:sp>
              <p:nvSpPr>
                <p:cNvPr id="538" name="Google Shape;538;p44"/>
                <p:cNvSpPr/>
                <p:nvPr/>
              </p:nvSpPr>
              <p:spPr>
                <a:xfrm>
                  <a:off x="4618950" y="1338450"/>
                  <a:ext cx="2595900" cy="2595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39" name="Google Shape;539;p44"/>
                <p:cNvSpPr txBox="1"/>
                <p:nvPr/>
              </p:nvSpPr>
              <p:spPr>
                <a:xfrm>
                  <a:off x="5435700" y="1642000"/>
                  <a:ext cx="9624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chemeClr val="lt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Projected</a:t>
                  </a:r>
                  <a:endParaRPr b="1" sz="1000"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lt1"/>
                      </a:solidFill>
                      <a:latin typeface="Urbanist Medium"/>
                      <a:ea typeface="Urbanist Medium"/>
                      <a:cs typeface="Urbanist Medium"/>
                      <a:sym typeface="Urbanist Medium"/>
                    </a:rPr>
                    <a:t>00%</a:t>
                  </a:r>
                  <a:endParaRPr sz="1000">
                    <a:solidFill>
                      <a:schemeClr val="lt1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endParaRPr>
                </a:p>
              </p:txBody>
            </p:sp>
          </p:grpSp>
          <p:grpSp>
            <p:nvGrpSpPr>
              <p:cNvPr id="540" name="Google Shape;540;p44"/>
              <p:cNvGrpSpPr/>
              <p:nvPr/>
            </p:nvGrpSpPr>
            <p:grpSpPr>
              <a:xfrm>
                <a:off x="5380050" y="2860744"/>
                <a:ext cx="1073700" cy="1073700"/>
                <a:chOff x="5380050" y="2860744"/>
                <a:chExt cx="1073700" cy="1073700"/>
              </a:xfrm>
            </p:grpSpPr>
            <p:sp>
              <p:nvSpPr>
                <p:cNvPr id="541" name="Google Shape;541;p44"/>
                <p:cNvSpPr/>
                <p:nvPr/>
              </p:nvSpPr>
              <p:spPr>
                <a:xfrm>
                  <a:off x="5380050" y="2860744"/>
                  <a:ext cx="1073700" cy="1073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42" name="Google Shape;542;p44"/>
                <p:cNvSpPr txBox="1"/>
                <p:nvPr/>
              </p:nvSpPr>
              <p:spPr>
                <a:xfrm>
                  <a:off x="5570700" y="3274425"/>
                  <a:ext cx="6924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Current</a:t>
                  </a:r>
                  <a:endParaRPr b="1" sz="10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dk1"/>
                      </a:solidFill>
                      <a:latin typeface="Urbanist Medium"/>
                      <a:ea typeface="Urbanist Medium"/>
                      <a:cs typeface="Urbanist Medium"/>
                      <a:sym typeface="Urbanist Medium"/>
                    </a:rPr>
                    <a:t>00%</a:t>
                  </a:r>
                  <a:endParaRPr sz="1000">
                    <a:solidFill>
                      <a:schemeClr val="dk1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endParaRPr>
                </a:p>
              </p:txBody>
            </p:sp>
          </p:grpSp>
        </p:grpSp>
        <p:sp>
          <p:nvSpPr>
            <p:cNvPr id="543" name="Google Shape;543;p44"/>
            <p:cNvSpPr txBox="1"/>
            <p:nvPr/>
          </p:nvSpPr>
          <p:spPr>
            <a:xfrm>
              <a:off x="5300700" y="4048075"/>
              <a:ext cx="1232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rPr>
                <a:t>Market reach</a:t>
              </a:r>
              <a:endPara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endParaRPr>
            </a:p>
          </p:txBody>
        </p:sp>
      </p:grpSp>
      <p:pic>
        <p:nvPicPr>
          <p:cNvPr id="544" name="Google Shape;544;p44" title="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275" y="2364625"/>
            <a:ext cx="718550" cy="7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49" name="Google Shape;549;p45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21816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5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Structured Journey from Raw Data to Strategic Insight.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1" name="Google Shape;551;p4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52" name="Google Shape;552;p4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53" name="Google Shape;553;p45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Process</a:t>
            </a:r>
            <a:endParaRPr/>
          </a:p>
        </p:txBody>
      </p:sp>
      <p:sp>
        <p:nvSpPr>
          <p:cNvPr id="554" name="Google Shape;554;p4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55" name="Google Shape;555;p45" title="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060020" y="358520"/>
            <a:ext cx="1463125" cy="14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/>
          <p:nvPr>
            <p:ph type="title"/>
          </p:nvPr>
        </p:nvSpPr>
        <p:spPr>
          <a:xfrm>
            <a:off x="228600" y="689725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Visual Findings: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Big Picture.</a:t>
            </a:r>
            <a:endParaRPr/>
          </a:p>
        </p:txBody>
      </p:sp>
      <p:pic>
        <p:nvPicPr>
          <p:cNvPr id="561" name="Google Shape;561;p46" title="Screenshot 2025-10-14 0119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675" y="750100"/>
            <a:ext cx="5264026" cy="30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6" title="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75" y="2571750"/>
            <a:ext cx="1125150" cy="1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type="title"/>
          </p:nvPr>
        </p:nvSpPr>
        <p:spPr>
          <a:xfrm>
            <a:off x="228600" y="290450"/>
            <a:ext cx="84243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Geographic Story</a:t>
            </a:r>
            <a:endParaRPr/>
          </a:p>
        </p:txBody>
      </p:sp>
      <p:pic>
        <p:nvPicPr>
          <p:cNvPr id="568" name="Google Shape;568;p47" title="Screenshot 2025-10-14 0119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50" y="1401463"/>
            <a:ext cx="7906650" cy="2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7" title="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375" y="236475"/>
            <a:ext cx="706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75" name="Google Shape;575;p4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76" name="Google Shape;576;p4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7" name="Google Shape;577;p48"/>
          <p:cNvSpPr txBox="1"/>
          <p:nvPr>
            <p:ph type="title"/>
          </p:nvPr>
        </p:nvSpPr>
        <p:spPr>
          <a:xfrm>
            <a:off x="228600" y="375050"/>
            <a:ext cx="3762900" cy="1071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Subscriber Story</a:t>
            </a:r>
            <a:endParaRPr/>
          </a:p>
        </p:txBody>
      </p:sp>
      <p:pic>
        <p:nvPicPr>
          <p:cNvPr id="578" name="Google Shape;578;p48" title="Screenshot 2025-10-14 0120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950"/>
            <a:ext cx="8763000" cy="34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 title="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625" y="174125"/>
            <a:ext cx="810425" cy="6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Strategic Recommendations for V Mobile Marketing</a:t>
            </a:r>
            <a:endParaRPr/>
          </a:p>
        </p:txBody>
      </p:sp>
      <p:sp>
        <p:nvSpPr>
          <p:cNvPr id="585" name="Google Shape;585;p4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86" name="Google Shape;586;p49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87" name="Google Shape;587;p49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pic>
        <p:nvPicPr>
          <p:cNvPr descr="A rugged brown and white texture, like hundreds of tiny threads." id="588" name="Google Shape;58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1056450" y="1284851"/>
            <a:ext cx="4196398" cy="25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 title="1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448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